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2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xml.rels" ContentType="application/vnd.openxmlformats-package.relationships+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media/image9.png" ContentType="image/png"/>
  <Override PartName="/ppt/media/image14.jpeg" ContentType="image/jpeg"/>
  <Override PartName="/ppt/media/image1.png" ContentType="image/png"/>
  <Override PartName="/ppt/media/image2.png" ContentType="image/png"/>
  <Override PartName="/ppt/media/image3.png" ContentType="image/png"/>
  <Override PartName="/ppt/media/image5.jpeg" ContentType="image/jpeg"/>
  <Override PartName="/ppt/media/image4.png" ContentType="image/png"/>
  <Override PartName="/ppt/media/image6.png" ContentType="image/png"/>
  <Override PartName="/ppt/media/image7.png" ContentType="image/png"/>
  <Override PartName="/ppt/media/image12.png" ContentType="image/png"/>
  <Override PartName="/ppt/media/image8.png" ContentType="image/png"/>
  <Override PartName="/ppt/media/image11.jpeg" ContentType="image/jpeg"/>
  <Override PartName="/ppt/media/image10.jpeg" ContentType="image/jpeg"/>
  <Override PartName="/ppt/media/image13.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74.xml.rels" ContentType="application/vnd.openxmlformats-package.relationships+xml"/>
  <Override PartName="/ppt/slides/_rels/slide31.xml.rels" ContentType="application/vnd.openxmlformats-package.relationships+xml"/>
  <Override PartName="/ppt/slides/_rels/slide57.xml.rels" ContentType="application/vnd.openxmlformats-package.relationships+xml"/>
  <Override PartName="/ppt/slides/_rels/slide14.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slide" Target="slides/slide72.xml"/><Relationship Id="rId76" Type="http://schemas.openxmlformats.org/officeDocument/2006/relationships/slide" Target="slides/slide73.xml"/><Relationship Id="rId77" Type="http://schemas.openxmlformats.org/officeDocument/2006/relationships/slide" Target="slides/slide74.xml"/><Relationship Id="rId78" Type="http://schemas.openxmlformats.org/officeDocument/2006/relationships/presProps" Target="presProps.xml"/>
</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4040" cy="6842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09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C2E8BE5-2E46-4A5E-9C4B-D36082DBA5AE}"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2" name="CustomShape 3"/>
          <p:cNvSpPr/>
          <p:nvPr/>
        </p:nvSpPr>
        <p:spPr>
          <a:xfrm>
            <a:off x="912240" y="1268280"/>
            <a:ext cx="9200880" cy="3542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4880" cy="554760"/>
          </a:xfrm>
          <a:prstGeom prst="rect">
            <a:avLst/>
          </a:prstGeom>
          <a:ln w="0">
            <a:noFill/>
          </a:ln>
        </p:spPr>
      </p:pic>
      <p:pic>
        <p:nvPicPr>
          <p:cNvPr id="4" name="Grafik 2" descr=""/>
          <p:cNvPicPr/>
          <p:nvPr/>
        </p:nvPicPr>
        <p:blipFill>
          <a:blip r:embed="rId3"/>
          <a:stretch/>
        </p:blipFill>
        <p:spPr>
          <a:xfrm>
            <a:off x="7430400" y="134640"/>
            <a:ext cx="3690720" cy="506880"/>
          </a:xfrm>
          <a:prstGeom prst="rect">
            <a:avLst/>
          </a:prstGeom>
          <a:ln w="0">
            <a:noFill/>
          </a:ln>
        </p:spPr>
      </p:pic>
      <p:sp>
        <p:nvSpPr>
          <p:cNvPr id="5" name="CustomShape 4"/>
          <p:cNvSpPr/>
          <p:nvPr/>
        </p:nvSpPr>
        <p:spPr>
          <a:xfrm>
            <a:off x="912240" y="1268280"/>
            <a:ext cx="9200880" cy="3542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4040" cy="6842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700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4040" cy="6842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509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E77485B-CEAF-4798-B511-85CF86A894ED}"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48" name="CustomShape 3"/>
          <p:cNvSpPr/>
          <p:nvPr/>
        </p:nvSpPr>
        <p:spPr>
          <a:xfrm>
            <a:off x="912240" y="1268280"/>
            <a:ext cx="9200880" cy="3542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4880" cy="554760"/>
          </a:xfrm>
          <a:prstGeom prst="rect">
            <a:avLst/>
          </a:prstGeom>
          <a:ln w="0">
            <a:noFill/>
          </a:ln>
        </p:spPr>
      </p:pic>
      <p:pic>
        <p:nvPicPr>
          <p:cNvPr id="50" name="Grafik 2" descr=""/>
          <p:cNvPicPr/>
          <p:nvPr/>
        </p:nvPicPr>
        <p:blipFill>
          <a:blip r:embed="rId3"/>
          <a:stretch/>
        </p:blipFill>
        <p:spPr>
          <a:xfrm>
            <a:off x="7430400" y="134640"/>
            <a:ext cx="3690720" cy="506880"/>
          </a:xfrm>
          <a:prstGeom prst="rect">
            <a:avLst/>
          </a:prstGeom>
          <a:ln w="0">
            <a:noFill/>
          </a:ln>
        </p:spPr>
      </p:pic>
      <p:sp>
        <p:nvSpPr>
          <p:cNvPr id="51" name="CustomShape 4"/>
          <p:cNvSpPr/>
          <p:nvPr/>
        </p:nvSpPr>
        <p:spPr>
          <a:xfrm>
            <a:off x="11444760" y="0"/>
            <a:ext cx="734040" cy="68428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509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36378FBE-E58A-43F9-A1E5-DA4FF0A974C7}"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53" name="CustomShape 6"/>
          <p:cNvSpPr/>
          <p:nvPr/>
        </p:nvSpPr>
        <p:spPr>
          <a:xfrm>
            <a:off x="0" y="6642720"/>
            <a:ext cx="1217700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blogs.microsoft.com/blog/2020/01/16/microsoft-will-be-carbon-negative-by-2030/"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www.apple.com/newsroom/2020/07/apple-commits-to-be-100-percent-carbon-neutral-for-its-supply-chain-and-products-by-2030/"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www.ifixit.com/tablet-repairability" TargetMode="External"/><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3.xml.rels><?xml version="1.0" encoding="UTF-8"?>
<Relationships xmlns="http://schemas.openxmlformats.org/package/2006/relationships"><Relationship Id="rId1" Type="http://schemas.openxmlformats.org/officeDocument/2006/relationships/hyperlink" Target="https://offset.climateneutralnow.org/footprintcalc" TargetMode="External"/><Relationship Id="rId2" Type="http://schemas.openxmlformats.org/officeDocument/2006/relationships/hyperlink" Target="https://s.surveyplanet.com/w8s33a1m" TargetMode="External"/><Relationship Id="rId3" Type="http://schemas.openxmlformats.org/officeDocument/2006/relationships/slideLayout" Target="../slideLayouts/slideLayout13.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3960" cy="1140480"/>
          </a:xfrm>
          <a:prstGeom prst="rect">
            <a:avLst/>
          </a:prstGeom>
          <a:noFill/>
          <a:ln w="0">
            <a:noFill/>
          </a:ln>
        </p:spPr>
        <p:style>
          <a:lnRef idx="0"/>
          <a:fillRef idx="0"/>
          <a:effectRef idx="0"/>
          <a:fontRef idx="minor"/>
        </p:style>
        <p:txBody>
          <a:bodyPr lIns="90000" rIns="90000" tIns="45000" bIns="45000" anchor="b">
            <a:noAutofit/>
          </a:bodyPr>
          <a:p>
            <a:pPr algn="ctr" defTabSz="914400">
              <a:lnSpc>
                <a:spcPct val="100000"/>
              </a:lnSpc>
            </a:pPr>
            <a:r>
              <a:rPr b="1" lang="en-US" sz="3200" spc="-1" strike="noStrike">
                <a:solidFill>
                  <a:srgbClr val="008c4f"/>
                </a:solidFill>
                <a:latin typeface="DejaVu Sans"/>
                <a:ea typeface="DejaVu Sans"/>
              </a:rPr>
              <a:t>The Limits to Growth: Sustainability and the Circular Economy</a:t>
            </a:r>
            <a:endParaRPr b="0" lang="de-DE" sz="3200" spc="-1" strike="noStrike">
              <a:solidFill>
                <a:srgbClr val="000000"/>
              </a:solidFill>
              <a:latin typeface="Arial"/>
            </a:endParaRPr>
          </a:p>
        </p:txBody>
      </p:sp>
      <p:sp>
        <p:nvSpPr>
          <p:cNvPr id="93" name="CustomShape 2"/>
          <p:cNvSpPr/>
          <p:nvPr/>
        </p:nvSpPr>
        <p:spPr>
          <a:xfrm>
            <a:off x="527400" y="2852640"/>
            <a:ext cx="10353960" cy="23612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Lecture 3: Challenges II – Climate Change</a:t>
            </a:r>
            <a:endParaRPr b="0" lang="de-DE" sz="2400" spc="-1" strike="noStrike">
              <a:solidFill>
                <a:srgbClr val="000000"/>
              </a:solidFill>
              <a:latin typeface="Arial"/>
            </a:endParaRPr>
          </a:p>
          <a:p>
            <a:pPr algn="ctr" defTabSz="914400">
              <a:lnSpc>
                <a:spcPct val="100000"/>
              </a:lnSpc>
              <a:spcBef>
                <a:spcPts val="479"/>
              </a:spcBef>
              <a:tabLst>
                <a:tab algn="l" pos="0"/>
              </a:tabLst>
            </a:pPr>
            <a:endParaRPr b="0" lang="de-DE" sz="2400" spc="-1" strike="noStrike">
              <a:solidFill>
                <a:srgbClr val="000000"/>
              </a:solidFill>
              <a:latin typeface="Arial"/>
            </a:endParaRPr>
          </a:p>
          <a:p>
            <a:pPr algn="ctr" defTabSz="914400">
              <a:lnSpc>
                <a:spcPct val="100000"/>
              </a:lnSpc>
              <a:spcBef>
                <a:spcPts val="241"/>
              </a:spcBef>
              <a:tabLst>
                <a:tab algn="l" pos="0"/>
              </a:tabLst>
            </a:pPr>
            <a:endParaRPr b="0" lang="de-DE" sz="2400" spc="-1" strike="noStrike">
              <a:solidFill>
                <a:srgbClr val="000000"/>
              </a:solidFill>
              <a:latin typeface="Arial"/>
            </a:endParaRPr>
          </a:p>
          <a:p>
            <a:pPr algn="ctr" defTabSz="914400">
              <a:lnSpc>
                <a:spcPct val="100000"/>
              </a:lnSpc>
              <a:spcBef>
                <a:spcPts val="241"/>
              </a:spcBef>
              <a:tabLst>
                <a:tab algn="l" pos="0"/>
              </a:tabLst>
            </a:pPr>
            <a:endParaRPr b="0" lang="de-DE" sz="24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de-DE"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M.A. Theresa Sommer</a:t>
            </a:r>
            <a:endParaRPr b="0" lang="de-DE"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de-DE"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23"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de-DE" sz="1800" spc="-1" strike="noStrike">
              <a:solidFill>
                <a:srgbClr val="000000"/>
              </a:solidFill>
              <a:latin typeface="Arial"/>
            </a:endParaRPr>
          </a:p>
        </p:txBody>
      </p:sp>
      <p:sp>
        <p:nvSpPr>
          <p:cNvPr id="124"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Climate Change</a:t>
            </a:r>
            <a:endParaRPr b="0" lang="de-DE" sz="2200" spc="-1" strike="noStrike">
              <a:solidFill>
                <a:srgbClr val="000000"/>
              </a:solidFill>
              <a:latin typeface="Arial"/>
            </a:endParaRPr>
          </a:p>
        </p:txBody>
      </p:sp>
      <p:sp>
        <p:nvSpPr>
          <p:cNvPr id="125" name="CustomShape 4"/>
          <p:cNvSpPr/>
          <p:nvPr/>
        </p:nvSpPr>
        <p:spPr>
          <a:xfrm>
            <a:off x="360720" y="329184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26" name="CustomShape 5"/>
          <p:cNvSpPr/>
          <p:nvPr/>
        </p:nvSpPr>
        <p:spPr>
          <a:xfrm>
            <a:off x="263520" y="649224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28"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Effect</a:t>
            </a:r>
            <a:endParaRPr b="0" lang="de-DE" sz="2200" spc="-1" strike="noStrike">
              <a:solidFill>
                <a:srgbClr val="000000"/>
              </a:solidFill>
              <a:latin typeface="Arial"/>
            </a:endParaRPr>
          </a:p>
        </p:txBody>
      </p:sp>
      <p:pic>
        <p:nvPicPr>
          <p:cNvPr id="129" name="Grafik 123" descr=""/>
          <p:cNvPicPr/>
          <p:nvPr/>
        </p:nvPicPr>
        <p:blipFill>
          <a:blip r:embed="rId1"/>
          <a:stretch/>
        </p:blipFill>
        <p:spPr>
          <a:xfrm>
            <a:off x="1920240" y="1575720"/>
            <a:ext cx="8101800" cy="4908600"/>
          </a:xfrm>
          <a:prstGeom prst="rect">
            <a:avLst/>
          </a:prstGeom>
          <a:ln w="0">
            <a:noFill/>
          </a:ln>
        </p:spPr>
      </p:pic>
      <p:sp>
        <p:nvSpPr>
          <p:cNvPr id="130" name="CustomShape 3"/>
          <p:cNvSpPr/>
          <p:nvPr/>
        </p:nvSpPr>
        <p:spPr>
          <a:xfrm>
            <a:off x="263520" y="6492240"/>
            <a:ext cx="10518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32"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33" name="CustomShape 3"/>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34" name="CustomShape 4"/>
          <p:cNvSpPr/>
          <p:nvPr/>
        </p:nvSpPr>
        <p:spPr>
          <a:xfrm>
            <a:off x="361080" y="2286000"/>
            <a:ext cx="10787040" cy="3375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35" name="CustomShape 5"/>
          <p:cNvSpPr/>
          <p:nvPr/>
        </p:nvSpPr>
        <p:spPr>
          <a:xfrm>
            <a:off x="263520" y="649224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37"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38" name="CustomShape 3"/>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39" name="CustomShape 4"/>
          <p:cNvSpPr/>
          <p:nvPr/>
        </p:nvSpPr>
        <p:spPr>
          <a:xfrm>
            <a:off x="361080" y="2286000"/>
            <a:ext cx="10787040" cy="3375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40" name="CustomShape 5"/>
          <p:cNvSpPr/>
          <p:nvPr/>
        </p:nvSpPr>
        <p:spPr>
          <a:xfrm>
            <a:off x="263520" y="649224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2"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de-DE" sz="2200" spc="-1" strike="noStrike">
              <a:solidFill>
                <a:srgbClr val="000000"/>
              </a:solidFill>
              <a:latin typeface="Arial"/>
            </a:endParaRPr>
          </a:p>
        </p:txBody>
      </p:sp>
      <p:sp>
        <p:nvSpPr>
          <p:cNvPr id="143" name="CustomShape 3"/>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de-DE" sz="1800" spc="-1" strike="noStrike">
              <a:solidFill>
                <a:srgbClr val="000000"/>
              </a:solidFill>
              <a:latin typeface="Arial"/>
            </a:endParaRPr>
          </a:p>
        </p:txBody>
      </p:sp>
      <p:sp>
        <p:nvSpPr>
          <p:cNvPr id="144" name="CustomShape 4"/>
          <p:cNvSpPr/>
          <p:nvPr/>
        </p:nvSpPr>
        <p:spPr>
          <a:xfrm>
            <a:off x="361080" y="2286000"/>
            <a:ext cx="10787040" cy="3375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45" name="CustomShape 5"/>
          <p:cNvSpPr/>
          <p:nvPr/>
        </p:nvSpPr>
        <p:spPr>
          <a:xfrm>
            <a:off x="263520" y="649224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47"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 – Earth Energy Budget</a:t>
            </a:r>
            <a:endParaRPr b="0" lang="de-DE" sz="2200" spc="-1" strike="noStrike">
              <a:solidFill>
                <a:srgbClr val="000000"/>
              </a:solidFill>
              <a:latin typeface="Arial"/>
            </a:endParaRPr>
          </a:p>
        </p:txBody>
      </p:sp>
      <p:pic>
        <p:nvPicPr>
          <p:cNvPr id="148" name="Grafik 142" descr=""/>
          <p:cNvPicPr/>
          <p:nvPr/>
        </p:nvPicPr>
        <p:blipFill>
          <a:blip r:embed="rId1"/>
          <a:stretch/>
        </p:blipFill>
        <p:spPr>
          <a:xfrm>
            <a:off x="2709720" y="1554480"/>
            <a:ext cx="6426360" cy="4964040"/>
          </a:xfrm>
          <a:prstGeom prst="rect">
            <a:avLst/>
          </a:prstGeom>
          <a:ln w="0">
            <a:noFill/>
          </a:ln>
        </p:spPr>
      </p:pic>
      <p:sp>
        <p:nvSpPr>
          <p:cNvPr id="149" name="CustomShape 3"/>
          <p:cNvSpPr/>
          <p:nvPr/>
        </p:nvSpPr>
        <p:spPr>
          <a:xfrm>
            <a:off x="9950040" y="911520"/>
            <a:ext cx="509040" cy="4888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50" name="CustomShape 4"/>
          <p:cNvSpPr/>
          <p:nvPr/>
        </p:nvSpPr>
        <p:spPr>
          <a:xfrm>
            <a:off x="263520" y="6492240"/>
            <a:ext cx="105184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2"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 – Annual Mean Global Temperatures (1850-2018)</a:t>
            </a:r>
            <a:endParaRPr b="0" lang="de-DE" sz="2200" spc="-1" strike="noStrike">
              <a:solidFill>
                <a:srgbClr val="000000"/>
              </a:solidFill>
              <a:latin typeface="Arial"/>
            </a:endParaRPr>
          </a:p>
        </p:txBody>
      </p:sp>
      <p:pic>
        <p:nvPicPr>
          <p:cNvPr id="153" name="Grafik 147" descr=""/>
          <p:cNvPicPr/>
          <p:nvPr/>
        </p:nvPicPr>
        <p:blipFill>
          <a:blip r:embed="rId1"/>
          <a:stretch/>
        </p:blipFill>
        <p:spPr>
          <a:xfrm>
            <a:off x="269640" y="1828800"/>
            <a:ext cx="10969560" cy="4106880"/>
          </a:xfrm>
          <a:prstGeom prst="rect">
            <a:avLst/>
          </a:prstGeom>
          <a:ln w="0">
            <a:noFill/>
          </a:ln>
        </p:spPr>
      </p:pic>
      <p:sp>
        <p:nvSpPr>
          <p:cNvPr id="154" name="CustomShape 3"/>
          <p:cNvSpPr/>
          <p:nvPr/>
        </p:nvSpPr>
        <p:spPr>
          <a:xfrm>
            <a:off x="263520" y="6492240"/>
            <a:ext cx="10518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
        <p:nvSpPr>
          <p:cNvPr id="155" name="CustomShape 4"/>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57"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5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59" name="CustomShape 4"/>
          <p:cNvSpPr/>
          <p:nvPr/>
        </p:nvSpPr>
        <p:spPr>
          <a:xfrm>
            <a:off x="360720" y="2743200"/>
            <a:ext cx="10787040" cy="2369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60" name="CustomShape 5"/>
          <p:cNvSpPr/>
          <p:nvPr/>
        </p:nvSpPr>
        <p:spPr>
          <a:xfrm>
            <a:off x="263520" y="6126480"/>
            <a:ext cx="10792800" cy="6397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2"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de-DE" sz="1800" spc="-1" strike="noStrike">
              <a:solidFill>
                <a:srgbClr val="000000"/>
              </a:solidFill>
              <a:latin typeface="Arial"/>
            </a:endParaRPr>
          </a:p>
        </p:txBody>
      </p:sp>
      <p:sp>
        <p:nvSpPr>
          <p:cNvPr id="16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Gases (GHG)</a:t>
            </a:r>
            <a:endParaRPr b="0" lang="de-DE" sz="2200" spc="-1" strike="noStrike">
              <a:solidFill>
                <a:srgbClr val="000000"/>
              </a:solidFill>
              <a:latin typeface="Arial"/>
            </a:endParaRPr>
          </a:p>
        </p:txBody>
      </p:sp>
      <p:sp>
        <p:nvSpPr>
          <p:cNvPr id="164" name="CustomShape 4"/>
          <p:cNvSpPr/>
          <p:nvPr/>
        </p:nvSpPr>
        <p:spPr>
          <a:xfrm>
            <a:off x="360720" y="2743200"/>
            <a:ext cx="10787040" cy="2369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65" name="CustomShape 5"/>
          <p:cNvSpPr/>
          <p:nvPr/>
        </p:nvSpPr>
        <p:spPr>
          <a:xfrm>
            <a:off x="263520" y="6126480"/>
            <a:ext cx="10792800" cy="6397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67"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Cumulative CO2 Emissions (1850 – 2021) </a:t>
            </a:r>
            <a:endParaRPr b="0" lang="de-DE" sz="2200" spc="-1" strike="noStrike">
              <a:solidFill>
                <a:srgbClr val="000000"/>
              </a:solidFill>
              <a:latin typeface="Arial"/>
            </a:endParaRPr>
          </a:p>
        </p:txBody>
      </p:sp>
      <p:sp>
        <p:nvSpPr>
          <p:cNvPr id="168" name="CustomShape 3"/>
          <p:cNvSpPr/>
          <p:nvPr/>
        </p:nvSpPr>
        <p:spPr>
          <a:xfrm>
            <a:off x="263520" y="6492240"/>
            <a:ext cx="10518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169" name="Grafik 163" descr=""/>
          <p:cNvPicPr/>
          <p:nvPr/>
        </p:nvPicPr>
        <p:blipFill>
          <a:blip r:embed="rId2"/>
          <a:stretch/>
        </p:blipFill>
        <p:spPr>
          <a:xfrm>
            <a:off x="1645920" y="1720800"/>
            <a:ext cx="8313480" cy="46728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License</a:t>
            </a:r>
            <a:endParaRPr b="0" lang="de-DE" sz="2400" spc="-1" strike="noStrike">
              <a:solidFill>
                <a:srgbClr val="000000"/>
              </a:solidFill>
              <a:latin typeface="Arial"/>
            </a:endParaRPr>
          </a:p>
        </p:txBody>
      </p:sp>
      <p:sp>
        <p:nvSpPr>
          <p:cNvPr id="95"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1"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CO2 Emissions per Capita (2019)</a:t>
            </a:r>
            <a:endParaRPr b="0" lang="de-DE" sz="2200" spc="-1" strike="noStrike">
              <a:solidFill>
                <a:srgbClr val="000000"/>
              </a:solidFill>
              <a:latin typeface="Arial"/>
            </a:endParaRPr>
          </a:p>
        </p:txBody>
      </p:sp>
      <p:sp>
        <p:nvSpPr>
          <p:cNvPr id="172" name="CustomShape 3"/>
          <p:cNvSpPr/>
          <p:nvPr/>
        </p:nvSpPr>
        <p:spPr>
          <a:xfrm>
            <a:off x="263520" y="6492240"/>
            <a:ext cx="10518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173" name="Grafik 167" descr=""/>
          <p:cNvPicPr/>
          <p:nvPr/>
        </p:nvPicPr>
        <p:blipFill>
          <a:blip r:embed="rId2"/>
          <a:stretch/>
        </p:blipFill>
        <p:spPr>
          <a:xfrm>
            <a:off x="1920240" y="1681920"/>
            <a:ext cx="7216200" cy="480276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5"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CO2 Concentration over the last 800,000 Years</a:t>
            </a:r>
            <a:endParaRPr b="0" lang="de-DE" sz="2200" spc="-1" strike="noStrike">
              <a:solidFill>
                <a:srgbClr val="000000"/>
              </a:solidFill>
              <a:latin typeface="Arial"/>
            </a:endParaRPr>
          </a:p>
        </p:txBody>
      </p:sp>
      <p:sp>
        <p:nvSpPr>
          <p:cNvPr id="176" name="CustomShape 3"/>
          <p:cNvSpPr/>
          <p:nvPr/>
        </p:nvSpPr>
        <p:spPr>
          <a:xfrm>
            <a:off x="263520" y="6492240"/>
            <a:ext cx="10518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177" name="Grafik 171" descr=""/>
          <p:cNvPicPr/>
          <p:nvPr/>
        </p:nvPicPr>
        <p:blipFill>
          <a:blip r:embed="rId2"/>
          <a:stretch/>
        </p:blipFill>
        <p:spPr>
          <a:xfrm>
            <a:off x="2193840" y="1643400"/>
            <a:ext cx="7125480" cy="480996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79"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de-DE" sz="1800" spc="-1" strike="noStrike">
              <a:solidFill>
                <a:srgbClr val="000000"/>
              </a:solidFill>
              <a:latin typeface="Arial"/>
            </a:endParaRPr>
          </a:p>
        </p:txBody>
      </p:sp>
      <p:sp>
        <p:nvSpPr>
          <p:cNvPr id="18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Feedback (Effects)</a:t>
            </a:r>
            <a:endParaRPr b="0" lang="de-DE" sz="2200" spc="-1" strike="noStrike">
              <a:solidFill>
                <a:srgbClr val="000000"/>
              </a:solidFill>
              <a:latin typeface="Arial"/>
            </a:endParaRPr>
          </a:p>
        </p:txBody>
      </p:sp>
      <p:sp>
        <p:nvSpPr>
          <p:cNvPr id="181" name="CustomShape 4"/>
          <p:cNvSpPr/>
          <p:nvPr/>
        </p:nvSpPr>
        <p:spPr>
          <a:xfrm>
            <a:off x="361080" y="329220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82" name="CustomShape 5"/>
          <p:cNvSpPr/>
          <p:nvPr/>
        </p:nvSpPr>
        <p:spPr>
          <a:xfrm>
            <a:off x="263520" y="649224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4"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Ice-Albedo effect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18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pic>
        <p:nvPicPr>
          <p:cNvPr id="186" name="Grafik 180" descr=""/>
          <p:cNvPicPr/>
          <p:nvPr/>
        </p:nvPicPr>
        <p:blipFill>
          <a:blip r:embed="rId1"/>
          <a:stretch/>
        </p:blipFill>
        <p:spPr>
          <a:xfrm>
            <a:off x="7218000" y="2194560"/>
            <a:ext cx="3568680" cy="2376000"/>
          </a:xfrm>
          <a:prstGeom prst="rect">
            <a:avLst/>
          </a:prstGeom>
          <a:ln w="0">
            <a:noFill/>
          </a:ln>
        </p:spPr>
      </p:pic>
      <p:sp>
        <p:nvSpPr>
          <p:cNvPr id="187" name="CustomShape 4"/>
          <p:cNvSpPr/>
          <p:nvPr/>
        </p:nvSpPr>
        <p:spPr>
          <a:xfrm>
            <a:off x="274320" y="6492240"/>
            <a:ext cx="777384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Bruce Detorres – https://www.flickr.com/photos/brucedetorres/49352689768 – Public Domain.</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89"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19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191" name="CustomShape 4"/>
          <p:cNvSpPr/>
          <p:nvPr/>
        </p:nvSpPr>
        <p:spPr>
          <a:xfrm>
            <a:off x="1188720" y="5029200"/>
            <a:ext cx="4568760" cy="599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93"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194"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
        <p:nvSpPr>
          <p:cNvPr id="195" name="CustomShape 4"/>
          <p:cNvSpPr/>
          <p:nvPr/>
        </p:nvSpPr>
        <p:spPr>
          <a:xfrm>
            <a:off x="8138160" y="1280160"/>
            <a:ext cx="1734120" cy="164268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Melting ice</a:t>
            </a:r>
            <a:endParaRPr b="0" lang="de-DE" sz="1800" spc="-1" strike="noStrike">
              <a:solidFill>
                <a:srgbClr val="000000"/>
              </a:solidFill>
              <a:latin typeface="Arial"/>
            </a:endParaRPr>
          </a:p>
        </p:txBody>
      </p:sp>
      <p:sp>
        <p:nvSpPr>
          <p:cNvPr id="196" name="CustomShape 5"/>
          <p:cNvSpPr/>
          <p:nvPr/>
        </p:nvSpPr>
        <p:spPr>
          <a:xfrm>
            <a:off x="6583680" y="3566160"/>
            <a:ext cx="1734120" cy="164268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Increase in </a:t>
            </a:r>
            <a:endParaRPr b="0" lang="de-DE" sz="1800" spc="-1" strike="noStrike">
              <a:solidFill>
                <a:srgbClr val="000000"/>
              </a:solidFill>
              <a:latin typeface="Arial"/>
            </a:endParaRPr>
          </a:p>
          <a:p>
            <a:pPr algn="ctr" defTabSz="914400">
              <a:lnSpc>
                <a:spcPct val="100000"/>
              </a:lnSpc>
            </a:pPr>
            <a:r>
              <a:rPr b="0" lang="en-US" sz="1800" spc="-1" strike="noStrike">
                <a:solidFill>
                  <a:srgbClr val="ffffff"/>
                </a:solidFill>
                <a:latin typeface="Arial"/>
                <a:ea typeface="DejaVu Sans"/>
              </a:rPr>
              <a:t>absorbed solar</a:t>
            </a:r>
            <a:endParaRPr b="0" lang="de-DE" sz="1800" spc="-1" strike="noStrike">
              <a:solidFill>
                <a:srgbClr val="000000"/>
              </a:solidFill>
              <a:latin typeface="Arial"/>
            </a:endParaRPr>
          </a:p>
          <a:p>
            <a:pPr algn="ctr" defTabSz="914400">
              <a:lnSpc>
                <a:spcPct val="100000"/>
              </a:lnSpc>
            </a:pPr>
            <a:r>
              <a:rPr b="0" lang="en-US" sz="1800" spc="-1" strike="noStrike">
                <a:solidFill>
                  <a:srgbClr val="ffffff"/>
                </a:solidFill>
                <a:latin typeface="Arial"/>
                <a:ea typeface="DejaVu Sans"/>
              </a:rPr>
              <a:t>radiation</a:t>
            </a:r>
            <a:endParaRPr b="0" lang="de-DE" sz="1800" spc="-1" strike="noStrike">
              <a:solidFill>
                <a:srgbClr val="000000"/>
              </a:solidFill>
              <a:latin typeface="Arial"/>
            </a:endParaRPr>
          </a:p>
        </p:txBody>
      </p:sp>
      <p:sp>
        <p:nvSpPr>
          <p:cNvPr id="197" name="CustomShape 6"/>
          <p:cNvSpPr/>
          <p:nvPr/>
        </p:nvSpPr>
        <p:spPr>
          <a:xfrm>
            <a:off x="9601200" y="3566160"/>
            <a:ext cx="1734120" cy="164268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Lower Albedo</a:t>
            </a:r>
            <a:endParaRPr b="0" lang="de-DE" sz="1800" spc="-1" strike="noStrike">
              <a:solidFill>
                <a:srgbClr val="000000"/>
              </a:solidFill>
              <a:latin typeface="Arial"/>
            </a:endParaRPr>
          </a:p>
        </p:txBody>
      </p:sp>
      <p:sp>
        <p:nvSpPr>
          <p:cNvPr id="198" name="CustomShape 7"/>
          <p:cNvSpPr/>
          <p:nvPr/>
        </p:nvSpPr>
        <p:spPr>
          <a:xfrm rot="18335400">
            <a:off x="7873560" y="3143160"/>
            <a:ext cx="718200" cy="362520"/>
          </a:xfrm>
          <a:custGeom>
            <a:avLst/>
            <a:gdLst>
              <a:gd name="textAreaLeft" fmla="*/ 0 w 718200"/>
              <a:gd name="textAreaRight" fmla="*/ 719640 w 718200"/>
              <a:gd name="textAreaTop" fmla="*/ 0 h 362520"/>
              <a:gd name="textAreaBottom" fmla="*/ 363960 h 36252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99" name="CustomShape 8"/>
          <p:cNvSpPr/>
          <p:nvPr/>
        </p:nvSpPr>
        <p:spPr>
          <a:xfrm rot="13432800">
            <a:off x="9534600" y="3038040"/>
            <a:ext cx="725400" cy="362520"/>
          </a:xfrm>
          <a:custGeom>
            <a:avLst/>
            <a:gdLst>
              <a:gd name="textAreaLeft" fmla="*/ 0 w 725400"/>
              <a:gd name="textAreaRight" fmla="*/ 726840 w 725400"/>
              <a:gd name="textAreaTop" fmla="*/ 0 h 362520"/>
              <a:gd name="textAreaBottom" fmla="*/ 363960 h 36252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00" name="CustomShape 9"/>
          <p:cNvSpPr/>
          <p:nvPr/>
        </p:nvSpPr>
        <p:spPr>
          <a:xfrm rot="12000">
            <a:off x="8595720" y="4190400"/>
            <a:ext cx="733680" cy="362520"/>
          </a:xfrm>
          <a:custGeom>
            <a:avLst/>
            <a:gdLst>
              <a:gd name="textAreaLeft" fmla="*/ 0 w 733680"/>
              <a:gd name="textAreaRight" fmla="*/ 735120 w 733680"/>
              <a:gd name="textAreaTop" fmla="*/ 0 h 362520"/>
              <a:gd name="textAreaBottom" fmla="*/ 363960 h 36252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01" name="CustomShape 10"/>
          <p:cNvSpPr/>
          <p:nvPr/>
        </p:nvSpPr>
        <p:spPr>
          <a:xfrm>
            <a:off x="1188720" y="5029200"/>
            <a:ext cx="4568760" cy="599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Arial"/>
                <a:ea typeface="DejaVu Sans"/>
              </a:rPr>
              <a:t>Albedo: Measure of the diffuse reflection of solar radiation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3"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204"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6"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207"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09"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p:txBody>
      </p:sp>
      <p:sp>
        <p:nvSpPr>
          <p:cNvPr id="21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2"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de-DE" sz="1800" spc="-1" strike="noStrike">
              <a:solidFill>
                <a:srgbClr val="000000"/>
              </a:solidFill>
              <a:latin typeface="Arial"/>
            </a:endParaRPr>
          </a:p>
          <a:p>
            <a:pPr marL="360" algn="ctr" defTabSz="914400">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p:txBody>
      </p:sp>
      <p:sp>
        <p:nvSpPr>
          <p:cNvPr id="21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a:t>
            </a:r>
            <a:endParaRPr b="0" lang="de-DE" sz="2200" spc="-1" strike="noStrike">
              <a:solidFill>
                <a:srgbClr val="000000"/>
              </a:solidFill>
              <a:latin typeface="Arial"/>
            </a:endParaRPr>
          </a:p>
        </p:txBody>
      </p:sp>
      <p:sp>
        <p:nvSpPr>
          <p:cNvPr id="214" name="CustomShape 4"/>
          <p:cNvSpPr/>
          <p:nvPr/>
        </p:nvSpPr>
        <p:spPr>
          <a:xfrm>
            <a:off x="335520" y="310896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15" name="CustomShape 5"/>
          <p:cNvSpPr/>
          <p:nvPr/>
        </p:nvSpPr>
        <p:spPr>
          <a:xfrm>
            <a:off x="270720" y="632268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52"/>
          <p:cNvSpPr/>
          <p:nvPr/>
        </p:nvSpPr>
        <p:spPr>
          <a:xfrm>
            <a:off x="335520" y="4406760"/>
            <a:ext cx="10736640" cy="1345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E01 – Waste Produced in a Week</a:t>
            </a:r>
            <a:endParaRPr b="0" lang="de-DE" sz="3000" spc="-1" strike="noStrike">
              <a:solidFill>
                <a:srgbClr val="000000"/>
              </a:solidFill>
              <a:latin typeface="Arial"/>
            </a:endParaRPr>
          </a:p>
        </p:txBody>
      </p:sp>
      <p:sp>
        <p:nvSpPr>
          <p:cNvPr id="97" name="CustomShape 53"/>
          <p:cNvSpPr/>
          <p:nvPr/>
        </p:nvSpPr>
        <p:spPr>
          <a:xfrm>
            <a:off x="335520" y="2906640"/>
            <a:ext cx="10736640" cy="148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7"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19"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de-DE" sz="1800" spc="-1" strike="noStrike">
              <a:solidFill>
                <a:srgbClr val="000000"/>
              </a:solidFill>
              <a:latin typeface="Arial"/>
            </a:endParaRPr>
          </a:p>
        </p:txBody>
      </p:sp>
      <p:sp>
        <p:nvSpPr>
          <p:cNvPr id="22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Origins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22" name="CustomShape 2"/>
          <p:cNvSpPr/>
          <p:nvPr/>
        </p:nvSpPr>
        <p:spPr>
          <a:xfrm>
            <a:off x="336240" y="1600920"/>
            <a:ext cx="10855800" cy="387540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defTabSz="914400">
              <a:lnSpc>
                <a:spcPct val="100000"/>
              </a:lnSpc>
            </a:pPr>
            <a:endParaRPr b="0" lang="de-DE" sz="2000" spc="-1" strike="noStrike">
              <a:solidFill>
                <a:srgbClr val="000000"/>
              </a:solidFill>
              <a:latin typeface="Arial"/>
            </a:endParaRPr>
          </a:p>
        </p:txBody>
      </p:sp>
      <p:sp>
        <p:nvSpPr>
          <p:cNvPr id="223" name="CustomShape 3"/>
          <p:cNvSpPr/>
          <p:nvPr/>
        </p:nvSpPr>
        <p:spPr>
          <a:xfrm>
            <a:off x="270720" y="632268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24"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26" name="CustomShape 2"/>
          <p:cNvSpPr/>
          <p:nvPr/>
        </p:nvSpPr>
        <p:spPr>
          <a:xfrm>
            <a:off x="336240" y="1600920"/>
            <a:ext cx="10855800" cy="387540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defTabSz="914400">
              <a:lnSpc>
                <a:spcPct val="100000"/>
              </a:lnSpc>
            </a:pPr>
            <a:endParaRPr b="0" lang="de-DE" sz="2000" spc="-1" strike="noStrike">
              <a:solidFill>
                <a:srgbClr val="000000"/>
              </a:solidFill>
              <a:latin typeface="Arial"/>
            </a:endParaRPr>
          </a:p>
        </p:txBody>
      </p:sp>
      <p:sp>
        <p:nvSpPr>
          <p:cNvPr id="227" name="CustomShape 3"/>
          <p:cNvSpPr/>
          <p:nvPr/>
        </p:nvSpPr>
        <p:spPr>
          <a:xfrm>
            <a:off x="270720" y="632268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28" name="CustomShape 4"/>
          <p:cNvSpPr/>
          <p:nvPr/>
        </p:nvSpPr>
        <p:spPr>
          <a:xfrm>
            <a:off x="3566160" y="3017520"/>
            <a:ext cx="5022360" cy="273636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29" name="CustomShape 5"/>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231" name="CustomShape 2"/>
          <p:cNvSpPr/>
          <p:nvPr/>
        </p:nvSpPr>
        <p:spPr>
          <a:xfrm>
            <a:off x="336240" y="1600920"/>
            <a:ext cx="10855800" cy="387540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de-DE"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de-DE" sz="2000" spc="-1" strike="noStrike">
              <a:solidFill>
                <a:srgbClr val="000000"/>
              </a:solidFill>
              <a:latin typeface="Arial"/>
            </a:endParaRPr>
          </a:p>
          <a:p>
            <a:pPr defTabSz="914400">
              <a:lnSpc>
                <a:spcPct val="100000"/>
              </a:lnSpc>
            </a:pPr>
            <a:endParaRPr b="0" lang="de-DE" sz="2000" spc="-1" strike="noStrike">
              <a:solidFill>
                <a:srgbClr val="000000"/>
              </a:solidFill>
              <a:latin typeface="Arial"/>
            </a:endParaRPr>
          </a:p>
        </p:txBody>
      </p:sp>
      <p:sp>
        <p:nvSpPr>
          <p:cNvPr id="232" name="CustomShape 3"/>
          <p:cNvSpPr/>
          <p:nvPr/>
        </p:nvSpPr>
        <p:spPr>
          <a:xfrm>
            <a:off x="270720" y="6322680"/>
            <a:ext cx="107928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de-DE" sz="900" spc="-1" strike="noStrike">
              <a:solidFill>
                <a:srgbClr val="000000"/>
              </a:solidFill>
              <a:latin typeface="Arial"/>
            </a:endParaRPr>
          </a:p>
        </p:txBody>
      </p:sp>
      <p:sp>
        <p:nvSpPr>
          <p:cNvPr id="233" name="CustomShape 4"/>
          <p:cNvSpPr/>
          <p:nvPr/>
        </p:nvSpPr>
        <p:spPr>
          <a:xfrm>
            <a:off x="3566160" y="3017520"/>
            <a:ext cx="5022360" cy="273636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de-DE"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de-DE" sz="1400" spc="-1" strike="noStrike">
              <a:solidFill>
                <a:srgbClr val="000000"/>
              </a:solidFill>
              <a:latin typeface="Arial"/>
            </a:endParaRPr>
          </a:p>
        </p:txBody>
      </p:sp>
      <p:sp>
        <p:nvSpPr>
          <p:cNvPr id="234" name="CustomShape 5"/>
          <p:cNvSpPr/>
          <p:nvPr/>
        </p:nvSpPr>
        <p:spPr>
          <a:xfrm>
            <a:off x="2743200" y="5760720"/>
            <a:ext cx="5388120" cy="8514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de-DE" sz="1400" spc="-1" strike="noStrike">
              <a:solidFill>
                <a:srgbClr val="000000"/>
              </a:solidFill>
              <a:latin typeface="Arial"/>
            </a:endParaRPr>
          </a:p>
        </p:txBody>
      </p:sp>
      <p:sp>
        <p:nvSpPr>
          <p:cNvPr id="235" name="CustomShape 6"/>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56"/>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37" name="CustomShape 15"/>
          <p:cNvSpPr/>
          <p:nvPr/>
        </p:nvSpPr>
        <p:spPr>
          <a:xfrm>
            <a:off x="865440" y="2859120"/>
            <a:ext cx="9916920" cy="1868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1" lang="en-US" sz="2800" spc="-1" strike="noStrike">
                <a:solidFill>
                  <a:srgbClr val="000000"/>
                </a:solidFill>
                <a:latin typeface="DejaVu Sans"/>
                <a:ea typeface="DejaVu Sans"/>
              </a:rPr>
              <a:t>So we just reduce our CO2 footprint and we are good?</a:t>
            </a:r>
            <a:endParaRPr b="0" lang="de-DE" sz="2800" spc="-1" strike="noStrike">
              <a:solidFill>
                <a:srgbClr val="000000"/>
              </a:solidFill>
              <a:latin typeface="Arial"/>
            </a:endParaRPr>
          </a:p>
        </p:txBody>
      </p:sp>
      <p:sp>
        <p:nvSpPr>
          <p:cNvPr id="238" name="CustomShape 16"/>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Problem already solved?</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59"/>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40" name="CustomShape 17"/>
          <p:cNvSpPr/>
          <p:nvPr/>
        </p:nvSpPr>
        <p:spPr>
          <a:xfrm>
            <a:off x="263520" y="6411600"/>
            <a:ext cx="6465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https://blogs.microsoft.com/blog/2020/01/16/microsoft-will-be-carbon-negative-by-2030/</a:t>
            </a:r>
            <a:endParaRPr b="0" lang="de-DE" sz="900" spc="-1" strike="noStrike">
              <a:solidFill>
                <a:srgbClr val="000000"/>
              </a:solidFill>
              <a:latin typeface="Arial"/>
            </a:endParaRPr>
          </a:p>
        </p:txBody>
      </p:sp>
      <p:sp>
        <p:nvSpPr>
          <p:cNvPr id="241" name="CustomShape 18"/>
          <p:cNvSpPr/>
          <p:nvPr/>
        </p:nvSpPr>
        <p:spPr>
          <a:xfrm>
            <a:off x="865440" y="1828800"/>
            <a:ext cx="9916920" cy="2899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b="0" lang="de-DE" sz="2800" spc="-1" strike="noStrike">
              <a:solidFill>
                <a:srgbClr val="000000"/>
              </a:solidFill>
              <a:latin typeface="Arial"/>
            </a:endParaRPr>
          </a:p>
        </p:txBody>
      </p:sp>
      <p:sp>
        <p:nvSpPr>
          <p:cNvPr id="242" name="CustomShape 19"/>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Microsoft will be Carbon Negative by 2030</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63"/>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44" name="CustomShape 20"/>
          <p:cNvSpPr/>
          <p:nvPr/>
        </p:nvSpPr>
        <p:spPr>
          <a:xfrm>
            <a:off x="263520" y="6411600"/>
            <a:ext cx="7502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https://www.apple.com/newsroom/2020/07/apple-commits-to-be-100-percent-carbon-neutral-for-its-supply-chain-and-products-by-2030/</a:t>
            </a:r>
            <a:endParaRPr b="0" lang="de-DE" sz="900" spc="-1" strike="noStrike">
              <a:solidFill>
                <a:srgbClr val="000000"/>
              </a:solidFill>
              <a:latin typeface="Arial"/>
            </a:endParaRPr>
          </a:p>
        </p:txBody>
      </p:sp>
      <p:sp>
        <p:nvSpPr>
          <p:cNvPr id="245" name="CustomShape 21"/>
          <p:cNvSpPr/>
          <p:nvPr/>
        </p:nvSpPr>
        <p:spPr>
          <a:xfrm>
            <a:off x="865440" y="1640160"/>
            <a:ext cx="9916920" cy="4509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b="0" lang="de-DE" sz="2800" spc="-1" strike="noStrike">
              <a:solidFill>
                <a:srgbClr val="000000"/>
              </a:solidFill>
              <a:latin typeface="Arial"/>
            </a:endParaRPr>
          </a:p>
        </p:txBody>
      </p:sp>
      <p:sp>
        <p:nvSpPr>
          <p:cNvPr id="246" name="CustomShape 22"/>
          <p:cNvSpPr/>
          <p:nvPr/>
        </p:nvSpPr>
        <p:spPr>
          <a:xfrm>
            <a:off x="4241520" y="1828800"/>
            <a:ext cx="996480" cy="33696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fillRef idx="0"/>
          <a:effectRef idx="0"/>
          <a:fontRef idx="minor"/>
        </p:style>
        <p:txBody>
          <a:bodyPr lIns="90000" rIns="90000" tIns="45000" bIns="45000" anchor="ctr">
            <a:noAutofit/>
          </a:bodyPr>
          <a:p>
            <a:pPr algn="ctr" defTabSz="914400">
              <a:lnSpc>
                <a:spcPct val="100000"/>
              </a:lnSpc>
            </a:pPr>
            <a:r>
              <a:rPr b="0" lang="en-US" sz="1000" spc="-1" strike="noStrike">
                <a:solidFill>
                  <a:srgbClr val="000000"/>
                </a:solidFill>
                <a:latin typeface="DejaVu Sans"/>
                <a:ea typeface="DejaVu Sans"/>
              </a:rPr>
              <a:t>July 2020</a:t>
            </a:r>
            <a:endParaRPr b="0" lang="de-DE" sz="1000" spc="-1" strike="noStrike">
              <a:solidFill>
                <a:srgbClr val="000000"/>
              </a:solidFill>
              <a:latin typeface="Arial"/>
            </a:endParaRPr>
          </a:p>
        </p:txBody>
      </p:sp>
      <p:sp>
        <p:nvSpPr>
          <p:cNvPr id="247" name="CustomShape 23"/>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Apple will be Carbon Neutral by 2030</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68"/>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49" name="CustomShape 24"/>
          <p:cNvSpPr/>
          <p:nvPr/>
        </p:nvSpPr>
        <p:spPr>
          <a:xfrm>
            <a:off x="263520" y="6411600"/>
            <a:ext cx="7502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de-DE" sz="900" spc="-1" strike="noStrike">
              <a:solidFill>
                <a:srgbClr val="000000"/>
              </a:solidFill>
              <a:latin typeface="Arial"/>
            </a:endParaRPr>
          </a:p>
        </p:txBody>
      </p:sp>
      <p:sp>
        <p:nvSpPr>
          <p:cNvPr id="250" name="CustomShape 25"/>
          <p:cNvSpPr/>
          <p:nvPr/>
        </p:nvSpPr>
        <p:spPr>
          <a:xfrm>
            <a:off x="335520" y="1268640"/>
            <a:ext cx="10738080" cy="502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endParaRPr b="0" lang="de-DE" sz="1800" spc="-1" strike="noStrike">
              <a:solidFill>
                <a:srgbClr val="000000"/>
              </a:solidFill>
              <a:latin typeface="Arial"/>
            </a:endParaRPr>
          </a:p>
          <a:p>
            <a:pPr marL="360" algn="ctr" defTabSz="914400">
              <a:lnSpc>
                <a:spcPct val="100000"/>
              </a:lnSpc>
              <a:spcBef>
                <a:spcPts val="360"/>
              </a:spcBef>
            </a:pPr>
            <a:endParaRPr b="0" lang="de-DE" sz="1800" spc="-1" strike="noStrike">
              <a:solidFill>
                <a:srgbClr val="000000"/>
              </a:solidFill>
              <a:latin typeface="Arial"/>
            </a:endParaRPr>
          </a:p>
          <a:p>
            <a:pPr marL="360" algn="ctr" defTabSz="914400">
              <a:lnSpc>
                <a:spcPct val="100000"/>
              </a:lnSpc>
              <a:spcBef>
                <a:spcPts val="360"/>
              </a:spcBef>
            </a:pPr>
            <a:endParaRPr b="0" lang="de-DE" sz="1800" spc="-1" strike="noStrike">
              <a:solidFill>
                <a:srgbClr val="000000"/>
              </a:solidFill>
              <a:latin typeface="Arial"/>
            </a:endParaRPr>
          </a:p>
          <a:p>
            <a:pPr marL="360" algn="ctr" defTabSz="914400">
              <a:lnSpc>
                <a:spcPct val="100000"/>
              </a:lnSpc>
              <a:spcBef>
                <a:spcPts val="360"/>
              </a:spcBef>
            </a:pPr>
            <a:endParaRPr b="0" lang="de-DE" sz="1800" spc="-1" strike="noStrike">
              <a:solidFill>
                <a:srgbClr val="000000"/>
              </a:solidFill>
              <a:latin typeface="Arial"/>
            </a:endParaRPr>
          </a:p>
          <a:p>
            <a:pPr marL="360" algn="ctr" defTabSz="914400">
              <a:lnSpc>
                <a:spcPct val="100000"/>
              </a:lnSpc>
              <a:spcBef>
                <a:spcPts val="360"/>
              </a:spcBef>
            </a:pPr>
            <a:endParaRPr b="0" lang="de-DE" sz="1800" spc="-1" strike="noStrike">
              <a:solidFill>
                <a:srgbClr val="000000"/>
              </a:solidFill>
              <a:latin typeface="Arial"/>
            </a:endParaRPr>
          </a:p>
        </p:txBody>
      </p:sp>
      <p:sp>
        <p:nvSpPr>
          <p:cNvPr id="251" name="CustomShape 26"/>
          <p:cNvSpPr/>
          <p:nvPr/>
        </p:nvSpPr>
        <p:spPr>
          <a:xfrm>
            <a:off x="335520" y="1600200"/>
            <a:ext cx="10855800" cy="1132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de-DE" sz="2000" spc="-1" strike="noStrike">
              <a:solidFill>
                <a:srgbClr val="000000"/>
              </a:solidFill>
              <a:latin typeface="Arial"/>
            </a:endParaRPr>
          </a:p>
        </p:txBody>
      </p:sp>
      <p:sp>
        <p:nvSpPr>
          <p:cNvPr id="252" name="CustomShape 27"/>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Polestar – 2030 Climate-neutral Car</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73"/>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54" name="CustomShape 28"/>
          <p:cNvSpPr/>
          <p:nvPr/>
        </p:nvSpPr>
        <p:spPr>
          <a:xfrm>
            <a:off x="865440" y="3274200"/>
            <a:ext cx="9916920" cy="22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b="0" lang="de-DE" sz="1800" spc="-1" strike="noStrike">
              <a:solidFill>
                <a:srgbClr val="000000"/>
              </a:solidFill>
              <a:latin typeface="Arial"/>
            </a:endParaRPr>
          </a:p>
        </p:txBody>
      </p:sp>
      <p:sp>
        <p:nvSpPr>
          <p:cNvPr id="255" name="CustomShape 29"/>
          <p:cNvSpPr/>
          <p:nvPr/>
        </p:nvSpPr>
        <p:spPr>
          <a:xfrm>
            <a:off x="335880" y="1600560"/>
            <a:ext cx="10855800" cy="1132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de-DE" sz="2000" spc="-1" strike="noStrike">
              <a:solidFill>
                <a:srgbClr val="000000"/>
              </a:solidFill>
              <a:latin typeface="Arial"/>
            </a:endParaRPr>
          </a:p>
        </p:txBody>
      </p:sp>
      <p:sp>
        <p:nvSpPr>
          <p:cNvPr id="256" name="CustomShape 30"/>
          <p:cNvSpPr/>
          <p:nvPr/>
        </p:nvSpPr>
        <p:spPr>
          <a:xfrm>
            <a:off x="263520" y="6411600"/>
            <a:ext cx="7502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de-DE" sz="900" spc="-1" strike="noStrike">
              <a:solidFill>
                <a:srgbClr val="000000"/>
              </a:solidFill>
              <a:latin typeface="Arial"/>
            </a:endParaRPr>
          </a:p>
        </p:txBody>
      </p:sp>
      <p:sp>
        <p:nvSpPr>
          <p:cNvPr id="257" name="CustomShape 31"/>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Polestar – 2030 Climate-neutral Car</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54"/>
          <p:cNvSpPr/>
          <p:nvPr/>
        </p:nvSpPr>
        <p:spPr>
          <a:xfrm>
            <a:off x="335520" y="764640"/>
            <a:ext cx="10742760" cy="49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waste do you produce in a week?</a:t>
            </a:r>
            <a:endParaRPr b="0" lang="de-DE" sz="2400" spc="-1" strike="noStrike">
              <a:solidFill>
                <a:srgbClr val="000000"/>
              </a:solidFill>
              <a:latin typeface="Arial"/>
            </a:endParaRPr>
          </a:p>
        </p:txBody>
      </p:sp>
      <p:sp>
        <p:nvSpPr>
          <p:cNvPr id="99" name="CustomShape 55"/>
          <p:cNvSpPr/>
          <p:nvPr/>
        </p:nvSpPr>
        <p:spPr>
          <a:xfrm>
            <a:off x="39456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Results E01</a:t>
            </a:r>
            <a:endParaRPr b="0" lang="de-DE" sz="2200" spc="-1" strike="noStrike">
              <a:solidFill>
                <a:srgbClr val="000000"/>
              </a:solidFill>
              <a:latin typeface="Arial"/>
            </a:endParaRPr>
          </a:p>
        </p:txBody>
      </p:sp>
      <p:pic>
        <p:nvPicPr>
          <p:cNvPr id="100" name="Picture 1" descr=""/>
          <p:cNvPicPr/>
          <p:nvPr/>
        </p:nvPicPr>
        <p:blipFill>
          <a:blip r:embed="rId1"/>
          <a:stretch/>
        </p:blipFill>
        <p:spPr>
          <a:xfrm>
            <a:off x="207720" y="1779840"/>
            <a:ext cx="9998280" cy="473832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78"/>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59" name="CustomShape 32"/>
          <p:cNvSpPr/>
          <p:nvPr/>
        </p:nvSpPr>
        <p:spPr>
          <a:xfrm>
            <a:off x="335520" y="1268640"/>
            <a:ext cx="10738080" cy="502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1" lang="en-US" sz="2800" spc="-1" strike="noStrike">
                <a:solidFill>
                  <a:srgbClr val="000000"/>
                </a:solidFill>
                <a:latin typeface="DejaVu Sans"/>
                <a:ea typeface="DejaVu Sans"/>
              </a:rPr>
              <a:t>It is not only about CO2…</a:t>
            </a:r>
            <a:endParaRPr b="0" lang="de-DE" sz="2800" spc="-1" strike="noStrike">
              <a:solidFill>
                <a:srgbClr val="000000"/>
              </a:solidFill>
              <a:latin typeface="Arial"/>
            </a:endParaRPr>
          </a:p>
          <a:p>
            <a:pPr marL="360" algn="ctr" defTabSz="914400">
              <a:lnSpc>
                <a:spcPct val="100000"/>
              </a:lnSpc>
              <a:spcBef>
                <a:spcPts val="360"/>
              </a:spcBef>
            </a:pPr>
            <a:endParaRPr b="0" lang="de-DE" sz="2800" spc="-1" strike="noStrike">
              <a:solidFill>
                <a:srgbClr val="000000"/>
              </a:solidFill>
              <a:latin typeface="Arial"/>
            </a:endParaRPr>
          </a:p>
        </p:txBody>
      </p:sp>
      <p:sp>
        <p:nvSpPr>
          <p:cNvPr id="260" name="CustomShape 33"/>
          <p:cNvSpPr/>
          <p:nvPr/>
        </p:nvSpPr>
        <p:spPr>
          <a:xfrm>
            <a:off x="865440" y="2859120"/>
            <a:ext cx="9916920" cy="1868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261" name="CustomShape 34"/>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Problem already solved?</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82"/>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de-DE" sz="2400" spc="-1" strike="noStrike">
              <a:solidFill>
                <a:srgbClr val="000000"/>
              </a:solidFill>
              <a:latin typeface="Arial"/>
            </a:endParaRPr>
          </a:p>
        </p:txBody>
      </p:sp>
      <p:sp>
        <p:nvSpPr>
          <p:cNvPr id="263" name="CustomShape 35"/>
          <p:cNvSpPr/>
          <p:nvPr/>
        </p:nvSpPr>
        <p:spPr>
          <a:xfrm>
            <a:off x="263520" y="6411600"/>
            <a:ext cx="6465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https://www.ifixit.com/tablet-repairability</a:t>
            </a:r>
            <a:endParaRPr b="0" lang="de-DE" sz="900" spc="-1" strike="noStrike">
              <a:solidFill>
                <a:srgbClr val="000000"/>
              </a:solidFill>
              <a:latin typeface="Arial"/>
            </a:endParaRPr>
          </a:p>
        </p:txBody>
      </p:sp>
      <p:graphicFrame>
        <p:nvGraphicFramePr>
          <p:cNvPr id="264" name="Table 2"/>
          <p:cNvGraphicFramePr/>
          <p:nvPr/>
        </p:nvGraphicFramePr>
        <p:xfrm>
          <a:off x="306720" y="1580760"/>
          <a:ext cx="10901160" cy="4764240"/>
        </p:xfrm>
        <a:graphic>
          <a:graphicData uri="http://schemas.openxmlformats.org/drawingml/2006/table">
            <a:tbl>
              <a:tblPr/>
              <a:tblGrid>
                <a:gridCol w="2590560"/>
                <a:gridCol w="8310960"/>
              </a:tblGrid>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Pro 11” 2018</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most everything in place, making all repairs more difficult.</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secured with both easier-to-remove stretch-release tabs and conventional, non-removable adhesive.</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USB-C port is modular and can be independently replaced.</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111492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Microsoft Surface Pro 6 2018</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All repairs require first removing the display assembly—which is stubbornly glued in place, expensive, and prone to shattering.</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firmly glued in place, with its connector pinned under the motherboard—requiring near-total disassembly for service.</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Once upon a time, Surface Pro storage was removable—but not in this version.</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Air 3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Many components are modular and can be replaced independently, but the Lightning port is soldered to the logic board.</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7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As with all iPads, a solid barrier of very strong adhesive hinders all repairs.</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Lightning port, a common point of failure, is soldered to the logic board.</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More adhesive holds nearly everything else in place. Battery and logic board replacements are particularly obnoxious.</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60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Mini 5 2019</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de-DE" sz="1300" spc="-1" strike="noStrike">
                        <a:solidFill>
                          <a:srgbClr val="000000"/>
                        </a:solidFill>
                        <a:latin typeface="Times New Roman"/>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Removing the home button is tough, and will be required for display replacement if you want to keep Touch ID functionality.</a:t>
                      </a:r>
                      <a:endParaRPr b="0" lang="de-DE" sz="1300" spc="-1" strike="noStrike">
                        <a:solidFill>
                          <a:srgbClr val="000000"/>
                        </a:solidFill>
                        <a:latin typeface="Times New Roman"/>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265" name="CustomShape 36"/>
          <p:cNvSpPr/>
          <p:nvPr/>
        </p:nvSpPr>
        <p:spPr>
          <a:xfrm>
            <a:off x="432720" y="1148040"/>
            <a:ext cx="10348920" cy="4896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Greenwashing?</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4406760"/>
            <a:ext cx="10736640" cy="1345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How much Time do we Have left?</a:t>
            </a:r>
            <a:endParaRPr b="0" lang="de-DE" sz="3000" spc="-1" strike="noStrike">
              <a:solidFill>
                <a:srgbClr val="000000"/>
              </a:solidFill>
              <a:latin typeface="Arial"/>
            </a:endParaRPr>
          </a:p>
        </p:txBody>
      </p:sp>
      <p:sp>
        <p:nvSpPr>
          <p:cNvPr id="267" name="CustomShape 2"/>
          <p:cNvSpPr/>
          <p:nvPr/>
        </p:nvSpPr>
        <p:spPr>
          <a:xfrm>
            <a:off x="335520" y="2906640"/>
            <a:ext cx="10736640" cy="148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69"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70" name="Grafik 234" descr=""/>
          <p:cNvPicPr/>
          <p:nvPr/>
        </p:nvPicPr>
        <p:blipFill>
          <a:blip r:embed="rId1"/>
          <a:stretch/>
        </p:blipFill>
        <p:spPr>
          <a:xfrm>
            <a:off x="1235880" y="1271160"/>
            <a:ext cx="9271440" cy="521280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72"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73" name="CustomShape 3"/>
          <p:cNvSpPr/>
          <p:nvPr/>
        </p:nvSpPr>
        <p:spPr>
          <a:xfrm>
            <a:off x="4206240" y="721800"/>
            <a:ext cx="1084680" cy="333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74" name="CustomShape 4"/>
          <p:cNvSpPr/>
          <p:nvPr/>
        </p:nvSpPr>
        <p:spPr>
          <a:xfrm>
            <a:off x="2377440" y="3056040"/>
            <a:ext cx="6665400" cy="114192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de-DE" sz="1800" spc="-1" strike="noStrike">
              <a:solidFill>
                <a:srgbClr val="000000"/>
              </a:solidFill>
              <a:latin typeface="Arial"/>
            </a:endParaRPr>
          </a:p>
        </p:txBody>
      </p:sp>
      <p:sp>
        <p:nvSpPr>
          <p:cNvPr id="275" name="CustomShape 5"/>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77"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de-DE" sz="1800" spc="-1" strike="noStrike">
              <a:solidFill>
                <a:srgbClr val="000000"/>
              </a:solidFill>
              <a:latin typeface="Arial"/>
            </a:endParaRPr>
          </a:p>
        </p:txBody>
      </p:sp>
      <p:sp>
        <p:nvSpPr>
          <p:cNvPr id="278"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0"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81"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Average Surface Temperature</a:t>
            </a:r>
            <a:endParaRPr b="0" lang="de-DE" sz="2200" spc="-1" strike="noStrike">
              <a:solidFill>
                <a:srgbClr val="000000"/>
              </a:solidFill>
              <a:latin typeface="Arial"/>
            </a:endParaRPr>
          </a:p>
        </p:txBody>
      </p:sp>
      <p:sp>
        <p:nvSpPr>
          <p:cNvPr id="282" name="CustomShape 4"/>
          <p:cNvSpPr/>
          <p:nvPr/>
        </p:nvSpPr>
        <p:spPr>
          <a:xfrm>
            <a:off x="263520" y="6492240"/>
            <a:ext cx="77727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83" name="Grafik 247" descr=""/>
          <p:cNvPicPr/>
          <p:nvPr/>
        </p:nvPicPr>
        <p:blipFill>
          <a:blip r:embed="rId2"/>
          <a:stretch/>
        </p:blipFill>
        <p:spPr>
          <a:xfrm>
            <a:off x="2651760" y="1686600"/>
            <a:ext cx="6118200" cy="4797360"/>
          </a:xfrm>
          <a:prstGeom prst="rect">
            <a:avLst/>
          </a:prstGeom>
          <a:ln w="0">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5"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p:txBody>
      </p:sp>
      <p:sp>
        <p:nvSpPr>
          <p:cNvPr id="286"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Change – Hanover on the Côte d'Azur (South of France)</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88"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89"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0" name="CustomShape 4"/>
          <p:cNvSpPr/>
          <p:nvPr/>
        </p:nvSpPr>
        <p:spPr>
          <a:xfrm>
            <a:off x="263520" y="6492240"/>
            <a:ext cx="106102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91" name="Grafik 255" descr=""/>
          <p:cNvPicPr/>
          <p:nvPr/>
        </p:nvPicPr>
        <p:blipFill>
          <a:blip r:embed="rId2"/>
          <a:srcRect l="0" t="8760" r="0" b="0"/>
          <a:stretch/>
        </p:blipFill>
        <p:spPr>
          <a:xfrm>
            <a:off x="2710440" y="1643400"/>
            <a:ext cx="6243120" cy="4841280"/>
          </a:xfrm>
          <a:prstGeom prst="rect">
            <a:avLst/>
          </a:prstGeom>
          <a:ln w="0">
            <a:noFill/>
          </a:ln>
        </p:spPr>
      </p:pic>
      <p:sp>
        <p:nvSpPr>
          <p:cNvPr id="292" name="CustomShape 5"/>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GHG Emission Pathways (2019)</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4"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5" name="CustomShape 3"/>
          <p:cNvSpPr/>
          <p:nvPr/>
        </p:nvSpPr>
        <p:spPr>
          <a:xfrm>
            <a:off x="4206240" y="721800"/>
            <a:ext cx="1084680" cy="333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6" name="CustomShape 4"/>
          <p:cNvSpPr/>
          <p:nvPr/>
        </p:nvSpPr>
        <p:spPr>
          <a:xfrm>
            <a:off x="2377440" y="3056040"/>
            <a:ext cx="6665400" cy="114192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de-DE" sz="1800" spc="-1" strike="noStrike">
              <a:solidFill>
                <a:srgbClr val="000000"/>
              </a:solidFill>
              <a:latin typeface="Arial"/>
            </a:endParaRPr>
          </a:p>
        </p:txBody>
      </p:sp>
      <p:sp>
        <p:nvSpPr>
          <p:cNvPr id="297" name="CustomShape 5"/>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298" name="CustomShape 6"/>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a:t>
            </a:r>
            <a:endParaRPr b="0" lang="de-DE" sz="2200" spc="-1" strike="noStrike">
              <a:solidFill>
                <a:srgbClr val="000000"/>
              </a:solidFill>
              <a:latin typeface="Arial"/>
            </a:endParaRPr>
          </a:p>
        </p:txBody>
      </p:sp>
      <p:pic>
        <p:nvPicPr>
          <p:cNvPr id="299" name="Grafik 263" descr=""/>
          <p:cNvPicPr/>
          <p:nvPr/>
        </p:nvPicPr>
        <p:blipFill>
          <a:blip r:embed="rId1"/>
          <a:stretch/>
        </p:blipFill>
        <p:spPr>
          <a:xfrm>
            <a:off x="7406640" y="4208400"/>
            <a:ext cx="3837240" cy="2554920"/>
          </a:xfrm>
          <a:prstGeom prst="rect">
            <a:avLst/>
          </a:prstGeom>
          <a:ln w="0">
            <a:noFill/>
          </a:ln>
        </p:spPr>
      </p:pic>
      <p:sp>
        <p:nvSpPr>
          <p:cNvPr id="300" name="CustomShape 7"/>
          <p:cNvSpPr/>
          <p:nvPr/>
        </p:nvSpPr>
        <p:spPr>
          <a:xfrm>
            <a:off x="263520" y="6492240"/>
            <a:ext cx="77727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335520" y="4406760"/>
            <a:ext cx="10736640" cy="1345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Climate Change – The Basics</a:t>
            </a:r>
            <a:endParaRPr b="0" lang="de-DE" sz="3000" spc="-1" strike="noStrike">
              <a:solidFill>
                <a:srgbClr val="000000"/>
              </a:solidFill>
              <a:latin typeface="Arial"/>
            </a:endParaRPr>
          </a:p>
        </p:txBody>
      </p:sp>
      <p:sp>
        <p:nvSpPr>
          <p:cNvPr id="102" name="CustomShape 2"/>
          <p:cNvSpPr/>
          <p:nvPr/>
        </p:nvSpPr>
        <p:spPr>
          <a:xfrm>
            <a:off x="335520" y="2906640"/>
            <a:ext cx="10736640" cy="148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2"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2°C → 13.9 times every 50 years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03"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04"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05" name="CustomShape 5"/>
          <p:cNvSpPr/>
          <p:nvPr/>
        </p:nvSpPr>
        <p:spPr>
          <a:xfrm>
            <a:off x="263520" y="6311160"/>
            <a:ext cx="1061028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07"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3°C → 27.4 times every 50 years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4°C → 39.2 times every 50 years</a:t>
            </a:r>
            <a:endParaRPr b="0" lang="de-DE" sz="1800" spc="-1" strike="noStrike">
              <a:solidFill>
                <a:srgbClr val="000000"/>
              </a:solidFill>
              <a:latin typeface="Arial"/>
            </a:endParaRPr>
          </a:p>
        </p:txBody>
      </p:sp>
      <p:sp>
        <p:nvSpPr>
          <p:cNvPr id="308"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09"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0" name="CustomShape 5"/>
          <p:cNvSpPr/>
          <p:nvPr/>
        </p:nvSpPr>
        <p:spPr>
          <a:xfrm>
            <a:off x="263520" y="6311160"/>
            <a:ext cx="1061028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2"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de-DE" sz="1800" spc="-1" strike="noStrike">
              <a:solidFill>
                <a:srgbClr val="000000"/>
              </a:solidFill>
              <a:latin typeface="Arial"/>
            </a:endParaRPr>
          </a:p>
        </p:txBody>
      </p:sp>
      <p:sp>
        <p:nvSpPr>
          <p:cNvPr id="313"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14"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de-DE" sz="2200" spc="-1" strike="noStrike">
              <a:solidFill>
                <a:srgbClr val="000000"/>
              </a:solidFill>
              <a:latin typeface="Arial"/>
            </a:endParaRPr>
          </a:p>
        </p:txBody>
      </p:sp>
      <p:sp>
        <p:nvSpPr>
          <p:cNvPr id="315" name="CustomShape 5"/>
          <p:cNvSpPr/>
          <p:nvPr/>
        </p:nvSpPr>
        <p:spPr>
          <a:xfrm>
            <a:off x="263520" y="6311160"/>
            <a:ext cx="1061028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17"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18"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19"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0" name="CustomShape 5"/>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2"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3"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4"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25" name="CustomShape 5"/>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27"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de-DE" sz="1800" spc="-1" strike="noStrike">
              <a:solidFill>
                <a:srgbClr val="000000"/>
              </a:solidFill>
              <a:latin typeface="Arial"/>
            </a:endParaRPr>
          </a:p>
        </p:txBody>
      </p:sp>
      <p:sp>
        <p:nvSpPr>
          <p:cNvPr id="328"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9"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0" name="CustomShape 5"/>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2"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de-DE" sz="1800" spc="-1" strike="noStrike">
              <a:solidFill>
                <a:srgbClr val="000000"/>
              </a:solidFill>
              <a:latin typeface="Arial"/>
            </a:endParaRPr>
          </a:p>
        </p:txBody>
      </p:sp>
      <p:sp>
        <p:nvSpPr>
          <p:cNvPr id="333"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4"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de-DE" sz="2200" spc="-1" strike="noStrike">
              <a:solidFill>
                <a:srgbClr val="000000"/>
              </a:solidFill>
              <a:latin typeface="Arial"/>
            </a:endParaRPr>
          </a:p>
        </p:txBody>
      </p:sp>
      <p:sp>
        <p:nvSpPr>
          <p:cNvPr id="335" name="CustomShape 5"/>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37"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Biodiversity (Coral Reef Example)</a:t>
            </a:r>
            <a:endParaRPr b="0" lang="de-DE" sz="2200" spc="-1" strike="noStrike">
              <a:solidFill>
                <a:srgbClr val="000000"/>
              </a:solidFill>
              <a:latin typeface="Arial"/>
            </a:endParaRPr>
          </a:p>
        </p:txBody>
      </p:sp>
      <p:sp>
        <p:nvSpPr>
          <p:cNvPr id="339"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https://www.ipcc.ch/sr15/chapter/spm/</a:t>
            </a:r>
            <a:endParaRPr b="0" lang="de-DE" sz="900" spc="-1" strike="noStrike">
              <a:solidFill>
                <a:srgbClr val="000000"/>
              </a:solidFill>
              <a:latin typeface="Arial"/>
            </a:endParaRPr>
          </a:p>
        </p:txBody>
      </p:sp>
      <p:sp>
        <p:nvSpPr>
          <p:cNvPr id="340"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2"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44"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45"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47"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49"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https://www.globalcitizen.org/en/content/the-difference-in-global-warming-levels-explained</a:t>
            </a:r>
            <a:endParaRPr b="0" lang="de-DE" sz="900" spc="-1" strike="noStrike">
              <a:solidFill>
                <a:srgbClr val="000000"/>
              </a:solidFill>
              <a:latin typeface="Arial"/>
            </a:endParaRPr>
          </a:p>
        </p:txBody>
      </p:sp>
      <p:sp>
        <p:nvSpPr>
          <p:cNvPr id="350"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04"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0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2"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5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4"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55"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57"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5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59"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60" name="CustomShape 5"/>
          <p:cNvSpPr/>
          <p:nvPr/>
        </p:nvSpPr>
        <p:spPr>
          <a:xfrm>
            <a:off x="335520" y="1268280"/>
            <a:ext cx="468720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61" name="CustomShape 6"/>
          <p:cNvSpPr/>
          <p:nvPr/>
        </p:nvSpPr>
        <p:spPr>
          <a:xfrm>
            <a:off x="4937760" y="1460160"/>
            <a:ext cx="441072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Extreme case → North Africa:</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1.5°C → 7 months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2.0°C → 20 months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3"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64"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65"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66" name="CustomShape 5"/>
          <p:cNvSpPr/>
          <p:nvPr/>
        </p:nvSpPr>
        <p:spPr>
          <a:xfrm>
            <a:off x="335520" y="1268280"/>
            <a:ext cx="468720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de-DE" sz="1800" spc="-1" strike="noStrike">
              <a:solidFill>
                <a:srgbClr val="000000"/>
              </a:solidFill>
              <a:latin typeface="Arial"/>
            </a:endParaRPr>
          </a:p>
        </p:txBody>
      </p:sp>
      <p:sp>
        <p:nvSpPr>
          <p:cNvPr id="367" name="CustomShape 6"/>
          <p:cNvSpPr/>
          <p:nvPr/>
        </p:nvSpPr>
        <p:spPr>
          <a:xfrm>
            <a:off x="4937760" y="1460160"/>
            <a:ext cx="441072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69"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71"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2"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4"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de-DE" sz="2200" spc="-1" strike="noStrike">
              <a:solidFill>
                <a:srgbClr val="000000"/>
              </a:solidFill>
              <a:latin typeface="Arial"/>
            </a:endParaRPr>
          </a:p>
        </p:txBody>
      </p:sp>
      <p:sp>
        <p:nvSpPr>
          <p:cNvPr id="376"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de-DE" sz="900" spc="-1" strike="noStrike">
              <a:solidFill>
                <a:srgbClr val="000000"/>
              </a:solidFill>
              <a:latin typeface="Arial"/>
            </a:endParaRPr>
          </a:p>
        </p:txBody>
      </p:sp>
      <p:sp>
        <p:nvSpPr>
          <p:cNvPr id="377"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79"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81"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82"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4" name="CustomShape 2"/>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Economics</a:t>
            </a:r>
            <a:endParaRPr b="0" lang="de-DE" sz="2200" spc="-1" strike="noStrike">
              <a:solidFill>
                <a:srgbClr val="000000"/>
              </a:solidFill>
              <a:latin typeface="Arial"/>
            </a:endParaRPr>
          </a:p>
        </p:txBody>
      </p:sp>
      <p:sp>
        <p:nvSpPr>
          <p:cNvPr id="386" name="CustomShape 4"/>
          <p:cNvSpPr/>
          <p:nvPr/>
        </p:nvSpPr>
        <p:spPr>
          <a:xfrm>
            <a:off x="263520" y="631116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de-DE" sz="900" spc="-1" strike="noStrike">
              <a:solidFill>
                <a:srgbClr val="000000"/>
              </a:solidFill>
              <a:latin typeface="Arial"/>
            </a:endParaRPr>
          </a:p>
        </p:txBody>
      </p:sp>
      <p:sp>
        <p:nvSpPr>
          <p:cNvPr id="387" name="CustomShape 5"/>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de-DE"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de-DE"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89"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de-DE" sz="1800" spc="-1" strike="noStrike">
              <a:solidFill>
                <a:srgbClr val="000000"/>
              </a:solidFill>
              <a:latin typeface="Arial"/>
            </a:endParaRPr>
          </a:p>
        </p:txBody>
      </p:sp>
      <p:sp>
        <p:nvSpPr>
          <p:cNvPr id="390"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91"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392" name="CustomShape 5"/>
          <p:cNvSpPr/>
          <p:nvPr/>
        </p:nvSpPr>
        <p:spPr>
          <a:xfrm>
            <a:off x="365760" y="2692800"/>
            <a:ext cx="10329840" cy="1232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93" name="CustomShape 6"/>
          <p:cNvSpPr/>
          <p:nvPr/>
        </p:nvSpPr>
        <p:spPr>
          <a:xfrm>
            <a:off x="263520" y="649224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4"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de-DE" sz="2400" spc="-1" strike="noStrike">
              <a:solidFill>
                <a:srgbClr val="000000"/>
              </a:solidFill>
              <a:latin typeface="Arial"/>
            </a:endParaRPr>
          </a:p>
        </p:txBody>
      </p:sp>
      <p:sp>
        <p:nvSpPr>
          <p:cNvPr id="395" name="CustomShape 2"/>
          <p:cNvSpPr/>
          <p:nvPr/>
        </p:nvSpPr>
        <p:spPr>
          <a:xfrm>
            <a:off x="335520" y="1268280"/>
            <a:ext cx="1062864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de-DE" sz="1800" spc="-1" strike="noStrike">
              <a:solidFill>
                <a:srgbClr val="000000"/>
              </a:solidFill>
              <a:latin typeface="Arial"/>
            </a:endParaRPr>
          </a:p>
        </p:txBody>
      </p:sp>
      <p:sp>
        <p:nvSpPr>
          <p:cNvPr id="396" name="CustomShape 3"/>
          <p:cNvSpPr/>
          <p:nvPr/>
        </p:nvSpPr>
        <p:spPr>
          <a:xfrm>
            <a:off x="432720" y="1148040"/>
            <a:ext cx="1034712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97" name="CustomShape 4"/>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 Now!</a:t>
            </a:r>
            <a:endParaRPr b="0" lang="de-DE" sz="2200" spc="-1" strike="noStrike">
              <a:solidFill>
                <a:srgbClr val="000000"/>
              </a:solidFill>
              <a:latin typeface="Arial"/>
            </a:endParaRPr>
          </a:p>
        </p:txBody>
      </p:sp>
      <p:sp>
        <p:nvSpPr>
          <p:cNvPr id="398" name="CustomShape 5"/>
          <p:cNvSpPr/>
          <p:nvPr/>
        </p:nvSpPr>
        <p:spPr>
          <a:xfrm>
            <a:off x="365760" y="2692800"/>
            <a:ext cx="10329840" cy="1232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99" name="CustomShape 6"/>
          <p:cNvSpPr/>
          <p:nvPr/>
        </p:nvSpPr>
        <p:spPr>
          <a:xfrm>
            <a:off x="263520" y="6492240"/>
            <a:ext cx="106102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4406760"/>
            <a:ext cx="10736640" cy="1345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de-DE" sz="3000" spc="-1" strike="noStrike">
              <a:solidFill>
                <a:srgbClr val="000000"/>
              </a:solidFill>
              <a:latin typeface="Arial"/>
            </a:endParaRPr>
          </a:p>
        </p:txBody>
      </p:sp>
      <p:sp>
        <p:nvSpPr>
          <p:cNvPr id="401" name="CustomShape 2"/>
          <p:cNvSpPr/>
          <p:nvPr/>
        </p:nvSpPr>
        <p:spPr>
          <a:xfrm>
            <a:off x="335520" y="2906640"/>
            <a:ext cx="10736640" cy="148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07"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0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09" name="CustomShape 4"/>
          <p:cNvSpPr/>
          <p:nvPr/>
        </p:nvSpPr>
        <p:spPr>
          <a:xfrm>
            <a:off x="360720" y="2286000"/>
            <a:ext cx="10787040" cy="1546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10" name="CustomShape 5"/>
          <p:cNvSpPr/>
          <p:nvPr/>
        </p:nvSpPr>
        <p:spPr>
          <a:xfrm>
            <a:off x="263520" y="6492240"/>
            <a:ext cx="107928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de-DE" sz="2400" spc="-1" strike="noStrike">
              <a:solidFill>
                <a:srgbClr val="000000"/>
              </a:solidFill>
              <a:latin typeface="Arial"/>
            </a:endParaRPr>
          </a:p>
        </p:txBody>
      </p:sp>
      <p:sp>
        <p:nvSpPr>
          <p:cNvPr id="403" name="CustomShape 2"/>
          <p:cNvSpPr/>
          <p:nvPr/>
        </p:nvSpPr>
        <p:spPr>
          <a:xfrm>
            <a:off x="335520" y="1268640"/>
            <a:ext cx="10738080" cy="5025600"/>
          </a:xfrm>
          <a:prstGeom prst="rect">
            <a:avLst/>
          </a:prstGeom>
          <a:noFill/>
          <a:ln w="0">
            <a:noFill/>
          </a:ln>
        </p:spPr>
        <p:style>
          <a:lnRef idx="0"/>
          <a:fillRef idx="0"/>
          <a:effectRef idx="0"/>
          <a:fontRef idx="minor"/>
        </p:style>
        <p:txBody>
          <a:bodyPr lIns="90000" rIns="90000" tIns="45000" bIns="45000" anchor="ctr">
            <a:noAutofit/>
          </a:bodyPr>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de-DE"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de-DE"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de-DE"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de-DE"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de-DE"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Additional Resources</a:t>
            </a:r>
            <a:endParaRPr b="0" lang="de-DE" sz="2400" spc="-1" strike="noStrike">
              <a:solidFill>
                <a:srgbClr val="000000"/>
              </a:solidFill>
              <a:latin typeface="Arial"/>
            </a:endParaRPr>
          </a:p>
        </p:txBody>
      </p:sp>
      <p:sp>
        <p:nvSpPr>
          <p:cNvPr id="405" name="CustomShape 2"/>
          <p:cNvSpPr/>
          <p:nvPr/>
        </p:nvSpPr>
        <p:spPr>
          <a:xfrm>
            <a:off x="335520" y="1268640"/>
            <a:ext cx="10738080" cy="5025600"/>
          </a:xfrm>
          <a:prstGeom prst="rect">
            <a:avLst/>
          </a:prstGeom>
          <a:noFill/>
          <a:ln w="0">
            <a:noFill/>
          </a:ln>
        </p:spPr>
        <p:style>
          <a:lnRef idx="0"/>
          <a:fillRef idx="0"/>
          <a:effectRef idx="0"/>
          <a:fontRef idx="minor"/>
        </p:style>
        <p:txBody>
          <a:bodyPr lIns="90000" rIns="90000" tIns="45000" bIns="45000" anchor="ctr">
            <a:noAutofit/>
          </a:bodyPr>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1"/>
          <p:cNvSpPr/>
          <p:nvPr/>
        </p:nvSpPr>
        <p:spPr>
          <a:xfrm>
            <a:off x="335520" y="4406760"/>
            <a:ext cx="10736640" cy="1345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Exercise E02</a:t>
            </a:r>
            <a:endParaRPr b="0" lang="de-DE" sz="3000" spc="-1" strike="noStrike">
              <a:solidFill>
                <a:srgbClr val="000000"/>
              </a:solidFill>
              <a:latin typeface="Arial"/>
            </a:endParaRPr>
          </a:p>
        </p:txBody>
      </p:sp>
      <p:sp>
        <p:nvSpPr>
          <p:cNvPr id="407" name="CustomShape 12"/>
          <p:cNvSpPr/>
          <p:nvPr/>
        </p:nvSpPr>
        <p:spPr>
          <a:xfrm>
            <a:off x="335520" y="2906640"/>
            <a:ext cx="10736640" cy="14835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3"/>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E02 Calculate your Carbon Footprint </a:t>
            </a:r>
            <a:endParaRPr b="0" lang="de-DE" sz="2400" spc="-1" strike="noStrike">
              <a:solidFill>
                <a:srgbClr val="000000"/>
              </a:solidFill>
              <a:latin typeface="Arial"/>
            </a:endParaRPr>
          </a:p>
        </p:txBody>
      </p:sp>
      <p:sp>
        <p:nvSpPr>
          <p:cNvPr id="409" name="CustomShape 14"/>
          <p:cNvSpPr/>
          <p:nvPr/>
        </p:nvSpPr>
        <p:spPr>
          <a:xfrm>
            <a:off x="335520" y="1268640"/>
            <a:ext cx="10738080" cy="5025600"/>
          </a:xfrm>
          <a:prstGeom prst="rect">
            <a:avLst/>
          </a:prstGeom>
          <a:noFill/>
          <a:ln w="0">
            <a:noFill/>
          </a:ln>
        </p:spPr>
        <p:style>
          <a:lnRef idx="0"/>
          <a:fillRef idx="0"/>
          <a:effectRef idx="0"/>
          <a:fontRef idx="minor"/>
        </p:style>
        <p:txBody>
          <a:bodyPr lIns="90000" rIns="90000" tIns="45000" bIns="45000" anchor="ctr">
            <a:noAutofit/>
          </a:bodyPr>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Go to the website of the UN carbon footprint calculator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Calculate your carbon footprint.</a:t>
            </a:r>
            <a:endParaRPr b="0" lang="de-DE"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via the poll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 by clicking on the matching poll result.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1268640"/>
            <a:ext cx="10739160" cy="502668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de-DE" sz="4000" spc="-1" strike="noStrike">
              <a:solidFill>
                <a:srgbClr val="000000"/>
              </a:solidFill>
              <a:latin typeface="Arial"/>
            </a:endParaRPr>
          </a:p>
        </p:txBody>
      </p:sp>
      <p:sp>
        <p:nvSpPr>
          <p:cNvPr id="411" name="CustomShape 2"/>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12"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de-DE" sz="1800" spc="-1" strike="noStrike">
              <a:solidFill>
                <a:srgbClr val="000000"/>
              </a:solidFill>
              <a:latin typeface="Arial"/>
            </a:endParaRPr>
          </a:p>
        </p:txBody>
      </p:sp>
      <p:sp>
        <p:nvSpPr>
          <p:cNvPr id="11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de-DE" sz="2200" spc="-1" strike="noStrike">
              <a:solidFill>
                <a:srgbClr val="000000"/>
              </a:solidFill>
              <a:latin typeface="Arial"/>
            </a:endParaRPr>
          </a:p>
        </p:txBody>
      </p:sp>
      <p:sp>
        <p:nvSpPr>
          <p:cNvPr id="114" name="CustomShape 4"/>
          <p:cNvSpPr/>
          <p:nvPr/>
        </p:nvSpPr>
        <p:spPr>
          <a:xfrm>
            <a:off x="360720" y="2286000"/>
            <a:ext cx="10787040" cy="1546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15" name="CustomShape 5"/>
          <p:cNvSpPr/>
          <p:nvPr/>
        </p:nvSpPr>
        <p:spPr>
          <a:xfrm>
            <a:off x="263520" y="6492240"/>
            <a:ext cx="107928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16" name="CustomShape 6"/>
          <p:cNvSpPr/>
          <p:nvPr/>
        </p:nvSpPr>
        <p:spPr>
          <a:xfrm>
            <a:off x="365760" y="4297680"/>
            <a:ext cx="10787040" cy="1546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de-DE" sz="2400" spc="-1" strike="noStrike">
              <a:solidFill>
                <a:srgbClr val="000000"/>
              </a:solidFill>
              <a:latin typeface="Arial"/>
            </a:endParaRPr>
          </a:p>
        </p:txBody>
      </p:sp>
      <p:sp>
        <p:nvSpPr>
          <p:cNvPr id="118"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de-DE" sz="1800" spc="-1" strike="noStrike">
              <a:solidFill>
                <a:srgbClr val="000000"/>
              </a:solidFill>
              <a:latin typeface="Arial"/>
            </a:endParaRPr>
          </a:p>
        </p:txBody>
      </p:sp>
      <p:sp>
        <p:nvSpPr>
          <p:cNvPr id="119"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Climate</a:t>
            </a:r>
            <a:endParaRPr b="0" lang="de-DE" sz="2200" spc="-1" strike="noStrike">
              <a:solidFill>
                <a:srgbClr val="000000"/>
              </a:solidFill>
              <a:latin typeface="Arial"/>
            </a:endParaRPr>
          </a:p>
        </p:txBody>
      </p:sp>
      <p:sp>
        <p:nvSpPr>
          <p:cNvPr id="120" name="CustomShape 4"/>
          <p:cNvSpPr/>
          <p:nvPr/>
        </p:nvSpPr>
        <p:spPr>
          <a:xfrm>
            <a:off x="263520" y="6492240"/>
            <a:ext cx="107928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de-DE" sz="900" spc="-1" strike="noStrike">
              <a:solidFill>
                <a:srgbClr val="000000"/>
              </a:solidFill>
              <a:latin typeface="Arial"/>
            </a:endParaRPr>
          </a:p>
        </p:txBody>
      </p:sp>
      <p:sp>
        <p:nvSpPr>
          <p:cNvPr id="121" name="CustomShape 5"/>
          <p:cNvSpPr/>
          <p:nvPr/>
        </p:nvSpPr>
        <p:spPr>
          <a:xfrm>
            <a:off x="360720" y="3291840"/>
            <a:ext cx="10787040" cy="1363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TotalTime>
  <Application>LibreOffice/7.6.2.1$Linux_X86_64 LibreOffice_project/60$Build-1</Application>
  <AppVersion>15.0000</AppVersion>
  <Words>5319</Words>
  <Paragraphs>543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2023-11-22T10:38:41Z</cp:lastPrinted>
  <dcterms:modified xsi:type="dcterms:W3CDTF">2023-11-22T10:37:38Z</dcterms:modified>
  <cp:revision>3661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74</vt:i4>
  </property>
</Properties>
</file>